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26"/>
  </p:notesMasterIdLst>
  <p:sldIdLst>
    <p:sldId id="256" r:id="rId2"/>
    <p:sldId id="277" r:id="rId3"/>
    <p:sldId id="258" r:id="rId4"/>
    <p:sldId id="259" r:id="rId5"/>
    <p:sldId id="260" r:id="rId6"/>
    <p:sldId id="261" r:id="rId7"/>
    <p:sldId id="262" r:id="rId8"/>
    <p:sldId id="282" r:id="rId9"/>
    <p:sldId id="283" r:id="rId10"/>
    <p:sldId id="281" r:id="rId11"/>
    <p:sldId id="264" r:id="rId12"/>
    <p:sldId id="263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Georgia" panose="02040502050405020303" pitchFamily="18" charset="0"/>
      <p:regular r:id="rId31"/>
      <p:bold r:id="rId32"/>
      <p:italic r:id="rId33"/>
      <p:boldItalic r:id="rId34"/>
    </p:embeddedFont>
    <p:embeddedFont>
      <p:font typeface="Quattrocento Sans" panose="020B0502050000020003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F72CA20-8E68-459B-AB09-453D3F2B471B}">
  <a:tblStyle styleId="{9F72CA20-8E68-459B-AB09-453D3F2B47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79"/>
    <p:restoredTop sz="94694"/>
  </p:normalViewPr>
  <p:slideViewPr>
    <p:cSldViewPr snapToGrid="0">
      <p:cViewPr varScale="1">
        <p:scale>
          <a:sx n="161" d="100"/>
          <a:sy n="161" d="100"/>
        </p:scale>
        <p:origin x="4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f871285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f871285f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14e0f877f7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14e0f877f7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66421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14e0f877f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14e0f877f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14e0f877f7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14e0f877f7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75948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34d30de0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34d30de0b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34d30de0b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34d30de0b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34d30de0b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34d30de0b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13fb23724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13fb237242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14e0f877f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14e0f877f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f6a3e542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f6a3e542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14e0f877f7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14e0f877f7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13fb237242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13fb237242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20759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14e0f877f7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14e0f877f7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14e0f877f7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14e0f877f7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13fb237242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13fb237242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9cb6fb953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e9cb6fb953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acd4d88e2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acd4d88e2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14e0f877f7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14e0f877f7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13fb237242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13fb237242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13856c2c6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13856c2c6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13856c2c6c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13856c2c6c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14e0f877f7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14e0f877f7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14e0f877f7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14e0f877f7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74577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179327bd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179327bd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3EADA7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 descr="IIITD_pptslide_jpeg-03.jpg"/>
          <p:cNvPicPr preferRelativeResize="0"/>
          <p:nvPr/>
        </p:nvPicPr>
        <p:blipFill rotWithShape="1">
          <a:blip r:embed="rId2">
            <a:alphaModFix/>
          </a:blip>
          <a:srcRect l="72917" t="69259"/>
          <a:stretch/>
        </p:blipFill>
        <p:spPr>
          <a:xfrm>
            <a:off x="7286625" y="3562350"/>
            <a:ext cx="1857374" cy="158115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143000" y="797753"/>
            <a:ext cx="7315200" cy="14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Quattrocento Sans"/>
              <a:buNone/>
              <a:defRPr sz="4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4114800" y="2430433"/>
            <a:ext cx="4343400" cy="15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E9F7F6"/>
              </a:buClr>
              <a:buSzPts val="1800"/>
              <a:buNone/>
              <a:defRPr sz="1800">
                <a:solidFill>
                  <a:srgbClr val="E9F7F6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lvl="5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lvl="6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lvl="7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lvl="8" algn="ct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411480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" name="Google Shape;17;p2"/>
          <p:cNvCxnSpPr/>
          <p:nvPr/>
        </p:nvCxnSpPr>
        <p:spPr>
          <a:xfrm>
            <a:off x="685800" y="2317221"/>
            <a:ext cx="7772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" name="Google Shape;1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5800" y="3401088"/>
            <a:ext cx="2260623" cy="1244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>
  <p:cSld name="Title and Vertical 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1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1"/>
          <p:cNvSpPr txBox="1">
            <a:spLocks noGrp="1"/>
          </p:cNvSpPr>
          <p:nvPr>
            <p:ph type="body" idx="1"/>
          </p:nvPr>
        </p:nvSpPr>
        <p:spPr>
          <a:xfrm rot="5400000">
            <a:off x="2777496" y="-1107763"/>
            <a:ext cx="3599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633845" y="274320"/>
            <a:ext cx="70842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96" name="Google Shape;96;p11"/>
          <p:cNvCxnSpPr/>
          <p:nvPr/>
        </p:nvCxnSpPr>
        <p:spPr>
          <a:xfrm>
            <a:off x="633845" y="893949"/>
            <a:ext cx="7886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7" name="Google Shape;97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"/>
          <p:cNvSpPr txBox="1">
            <a:spLocks noGrp="1"/>
          </p:cNvSpPr>
          <p:nvPr>
            <p:ph type="title"/>
          </p:nvPr>
        </p:nvSpPr>
        <p:spPr>
          <a:xfrm rot="5400000">
            <a:off x="5350050" y="1463972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body" idx="1"/>
          </p:nvPr>
        </p:nvSpPr>
        <p:spPr>
          <a:xfrm rot="5400000">
            <a:off x="1349475" y="-450628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2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4" name="Google Shape;104;p12"/>
          <p:cNvCxnSpPr/>
          <p:nvPr/>
        </p:nvCxnSpPr>
        <p:spPr>
          <a:xfrm>
            <a:off x="6543675" y="277589"/>
            <a:ext cx="0" cy="435480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wo Content">
  <p:cSld name="1_Two Conten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3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3"/>
          <p:cNvSpPr txBox="1">
            <a:spLocks noGrp="1"/>
          </p:cNvSpPr>
          <p:nvPr>
            <p:ph type="body" idx="1"/>
          </p:nvPr>
        </p:nvSpPr>
        <p:spPr>
          <a:xfrm>
            <a:off x="685799" y="1035886"/>
            <a:ext cx="3834300" cy="3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body" idx="2"/>
          </p:nvPr>
        </p:nvSpPr>
        <p:spPr>
          <a:xfrm>
            <a:off x="4683577" y="1035886"/>
            <a:ext cx="3828900" cy="3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/>
          </p:nvPr>
        </p:nvSpPr>
        <p:spPr>
          <a:xfrm>
            <a:off x="633845" y="274320"/>
            <a:ext cx="70842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113" name="Google Shape;113;p13"/>
          <p:cNvCxnSpPr/>
          <p:nvPr/>
        </p:nvCxnSpPr>
        <p:spPr>
          <a:xfrm>
            <a:off x="633845" y="893949"/>
            <a:ext cx="7886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4" name="Google Shape;11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mparison">
  <p:cSld name="1_Comparison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4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4"/>
          <p:cNvSpPr txBox="1">
            <a:spLocks noGrp="1"/>
          </p:cNvSpPr>
          <p:nvPr>
            <p:ph type="body" idx="1"/>
          </p:nvPr>
        </p:nvSpPr>
        <p:spPr>
          <a:xfrm>
            <a:off x="685799" y="946718"/>
            <a:ext cx="38151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body" idx="2"/>
          </p:nvPr>
        </p:nvSpPr>
        <p:spPr>
          <a:xfrm>
            <a:off x="685799" y="1616168"/>
            <a:ext cx="3815100" cy="30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body" idx="3"/>
          </p:nvPr>
        </p:nvSpPr>
        <p:spPr>
          <a:xfrm>
            <a:off x="4672693" y="946716"/>
            <a:ext cx="38289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body" idx="4"/>
          </p:nvPr>
        </p:nvSpPr>
        <p:spPr>
          <a:xfrm>
            <a:off x="4672693" y="1616168"/>
            <a:ext cx="3828900" cy="30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14"/>
          <p:cNvSpPr txBox="1">
            <a:spLocks noGrp="1"/>
          </p:cNvSpPr>
          <p:nvPr>
            <p:ph type="title"/>
          </p:nvPr>
        </p:nvSpPr>
        <p:spPr>
          <a:xfrm>
            <a:off x="633845" y="274320"/>
            <a:ext cx="70842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125" name="Google Shape;125;p14"/>
          <p:cNvCxnSpPr/>
          <p:nvPr/>
        </p:nvCxnSpPr>
        <p:spPr>
          <a:xfrm>
            <a:off x="633845" y="893949"/>
            <a:ext cx="7886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5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5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" name="Google Shape;132;p15"/>
          <p:cNvSpPr txBox="1">
            <a:spLocks noGrp="1"/>
          </p:cNvSpPr>
          <p:nvPr>
            <p:ph type="title"/>
          </p:nvPr>
        </p:nvSpPr>
        <p:spPr>
          <a:xfrm>
            <a:off x="633845" y="274320"/>
            <a:ext cx="70842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133" name="Google Shape;133;p15"/>
          <p:cNvCxnSpPr/>
          <p:nvPr/>
        </p:nvCxnSpPr>
        <p:spPr>
          <a:xfrm>
            <a:off x="633845" y="893949"/>
            <a:ext cx="7886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t with Caption">
  <p:cSld name="1_Content with Ca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6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6"/>
          <p:cNvSpPr txBox="1">
            <a:spLocks noGrp="1"/>
          </p:cNvSpPr>
          <p:nvPr>
            <p:ph type="body" idx="1"/>
          </p:nvPr>
        </p:nvSpPr>
        <p:spPr>
          <a:xfrm>
            <a:off x="3886200" y="742950"/>
            <a:ext cx="4629300" cy="36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⚫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⚫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⚫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5pPr>
            <a:lvl6pPr marL="274320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6pPr>
            <a:lvl7pPr marL="320040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7pPr>
            <a:lvl8pPr marL="365760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8pPr>
            <a:lvl9pPr marL="411480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body" idx="2"/>
          </p:nvPr>
        </p:nvSpPr>
        <p:spPr>
          <a:xfrm>
            <a:off x="630936" y="1643745"/>
            <a:ext cx="2948700" cy="27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marL="2743200" lvl="5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marL="3200400" lvl="6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marL="3657600" lvl="7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marL="4114800" lvl="8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title"/>
          </p:nvPr>
        </p:nvSpPr>
        <p:spPr>
          <a:xfrm>
            <a:off x="630936" y="342900"/>
            <a:ext cx="2948700" cy="11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2400"/>
              <a:buFont typeface="Quattrocento Sans"/>
              <a:buNone/>
              <a:defRPr sz="2400" b="0">
                <a:solidFill>
                  <a:srgbClr val="3EADA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143" name="Google Shape;143;p16"/>
          <p:cNvCxnSpPr/>
          <p:nvPr/>
        </p:nvCxnSpPr>
        <p:spPr>
          <a:xfrm>
            <a:off x="645450" y="1545772"/>
            <a:ext cx="2948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4" name="Google Shape;14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icture with Caption">
  <p:cSld name="1_Picture with Ca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7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7"/>
          <p:cNvSpPr>
            <a:spLocks noGrp="1"/>
          </p:cNvSpPr>
          <p:nvPr>
            <p:ph type="pic" idx="2"/>
          </p:nvPr>
        </p:nvSpPr>
        <p:spPr>
          <a:xfrm>
            <a:off x="3886200" y="742950"/>
            <a:ext cx="4629300" cy="36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body" idx="1"/>
          </p:nvPr>
        </p:nvSpPr>
        <p:spPr>
          <a:xfrm>
            <a:off x="630936" y="1643745"/>
            <a:ext cx="2948700" cy="27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marL="2743200" lvl="5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marL="3200400" lvl="6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marL="3657600" lvl="7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marL="4114800" lvl="8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title"/>
          </p:nvPr>
        </p:nvSpPr>
        <p:spPr>
          <a:xfrm>
            <a:off x="630936" y="342900"/>
            <a:ext cx="2948700" cy="11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2400"/>
              <a:buFont typeface="Quattrocento Sans"/>
              <a:buNone/>
              <a:defRPr sz="2400" b="0">
                <a:solidFill>
                  <a:srgbClr val="3EADA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153" name="Google Shape;153;p17"/>
          <p:cNvCxnSpPr/>
          <p:nvPr/>
        </p:nvCxnSpPr>
        <p:spPr>
          <a:xfrm>
            <a:off x="645450" y="1545772"/>
            <a:ext cx="2948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Vertical Text">
  <p:cSld name="1_Title and Vertical Text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8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8"/>
          <p:cNvSpPr txBox="1">
            <a:spLocks noGrp="1"/>
          </p:cNvSpPr>
          <p:nvPr>
            <p:ph type="body" idx="1"/>
          </p:nvPr>
        </p:nvSpPr>
        <p:spPr>
          <a:xfrm rot="5400000">
            <a:off x="2786946" y="-1122314"/>
            <a:ext cx="3575400" cy="78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18"/>
          <p:cNvSpPr txBox="1">
            <a:spLocks noGrp="1"/>
          </p:cNvSpPr>
          <p:nvPr>
            <p:ph type="title"/>
          </p:nvPr>
        </p:nvSpPr>
        <p:spPr>
          <a:xfrm>
            <a:off x="633845" y="274320"/>
            <a:ext cx="70842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162" name="Google Shape;162;p18"/>
          <p:cNvCxnSpPr/>
          <p:nvPr/>
        </p:nvCxnSpPr>
        <p:spPr>
          <a:xfrm>
            <a:off x="633845" y="893949"/>
            <a:ext cx="7886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3" name="Google Shape;16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 type="twoObj">
  <p:cSld name="TWO_OBJECTS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633845" y="1035886"/>
            <a:ext cx="38670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2"/>
          </p:nvPr>
        </p:nvSpPr>
        <p:spPr>
          <a:xfrm>
            <a:off x="633845" y="1655160"/>
            <a:ext cx="3867000" cy="29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4629150" y="1035887"/>
            <a:ext cx="38862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4629150" y="1655160"/>
            <a:ext cx="3886200" cy="29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633845" y="274320"/>
            <a:ext cx="70842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29" name="Google Shape;29;p3"/>
          <p:cNvCxnSpPr/>
          <p:nvPr/>
        </p:nvCxnSpPr>
        <p:spPr>
          <a:xfrm>
            <a:off x="633845" y="893949"/>
            <a:ext cx="7886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0" name="Google Shape;3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623888" y="1284317"/>
            <a:ext cx="7886700" cy="21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4500"/>
              <a:buFont typeface="Quattrocento Sans"/>
              <a:buNone/>
              <a:defRPr sz="4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623888" y="3414475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5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633845" y="274320"/>
            <a:ext cx="70842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633845" y="1035887"/>
            <a:ext cx="7886700" cy="3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" name="Google Shape;45;p5"/>
          <p:cNvCxnSpPr/>
          <p:nvPr/>
        </p:nvCxnSpPr>
        <p:spPr>
          <a:xfrm>
            <a:off x="633845" y="893949"/>
            <a:ext cx="7886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6" name="Google Shape;4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6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6"/>
          <p:cNvSpPr txBox="1">
            <a:spLocks noGrp="1"/>
          </p:cNvSpPr>
          <p:nvPr>
            <p:ph type="body" idx="1"/>
          </p:nvPr>
        </p:nvSpPr>
        <p:spPr>
          <a:xfrm>
            <a:off x="633845" y="1035887"/>
            <a:ext cx="3886200" cy="3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2"/>
          </p:nvPr>
        </p:nvSpPr>
        <p:spPr>
          <a:xfrm>
            <a:off x="4629150" y="1035887"/>
            <a:ext cx="3886200" cy="3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⚫"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633845" y="274320"/>
            <a:ext cx="70842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55" name="Google Shape;55;p6"/>
          <p:cNvCxnSpPr/>
          <p:nvPr/>
        </p:nvCxnSpPr>
        <p:spPr>
          <a:xfrm>
            <a:off x="633845" y="893949"/>
            <a:ext cx="7886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6" name="Google Shape;56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7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633845" y="274320"/>
            <a:ext cx="70842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7"/>
          <p:cNvCxnSpPr/>
          <p:nvPr/>
        </p:nvCxnSpPr>
        <p:spPr>
          <a:xfrm>
            <a:off x="633845" y="893949"/>
            <a:ext cx="7886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4" name="Google Shape;64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9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9"/>
          <p:cNvSpPr txBox="1">
            <a:spLocks noGrp="1"/>
          </p:cNvSpPr>
          <p:nvPr>
            <p:ph type="title"/>
          </p:nvPr>
        </p:nvSpPr>
        <p:spPr>
          <a:xfrm>
            <a:off x="630936" y="342900"/>
            <a:ext cx="29487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2400"/>
              <a:buFont typeface="Quattrocento Sans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body" idx="1"/>
          </p:nvPr>
        </p:nvSpPr>
        <p:spPr>
          <a:xfrm>
            <a:off x="3886200" y="742950"/>
            <a:ext cx="4629300" cy="36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⚫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⚫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⚫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5pPr>
            <a:lvl6pPr marL="274320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6pPr>
            <a:lvl7pPr marL="320040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7pPr>
            <a:lvl8pPr marL="365760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8pPr>
            <a:lvl9pPr marL="411480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⚫"/>
              <a:defRPr sz="1500"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body" idx="2"/>
          </p:nvPr>
        </p:nvSpPr>
        <p:spPr>
          <a:xfrm>
            <a:off x="630936" y="1543049"/>
            <a:ext cx="2948700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marL="2743200" lvl="5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marL="3200400" lvl="6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marL="3657600" lvl="7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marL="4114800" lvl="8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" name="Google Shape;77;p9"/>
          <p:cNvCxnSpPr/>
          <p:nvPr/>
        </p:nvCxnSpPr>
        <p:spPr>
          <a:xfrm>
            <a:off x="645450" y="1545772"/>
            <a:ext cx="2948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8" name="Google Shape;7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0"/>
          <p:cNvPicPr preferRelativeResize="0"/>
          <p:nvPr/>
        </p:nvPicPr>
        <p:blipFill rotWithShape="1">
          <a:blip r:embed="rId2">
            <a:alphaModFix/>
          </a:blip>
          <a:srcRect l="72690" t="69862"/>
          <a:stretch/>
        </p:blipFill>
        <p:spPr>
          <a:xfrm>
            <a:off x="7271061" y="3592286"/>
            <a:ext cx="1872942" cy="155121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0"/>
          <p:cNvSpPr txBox="1">
            <a:spLocks noGrp="1"/>
          </p:cNvSpPr>
          <p:nvPr>
            <p:ph type="title"/>
          </p:nvPr>
        </p:nvSpPr>
        <p:spPr>
          <a:xfrm>
            <a:off x="630936" y="342900"/>
            <a:ext cx="29487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2400"/>
              <a:buFont typeface="Quattrocento Sans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0"/>
          <p:cNvSpPr>
            <a:spLocks noGrp="1"/>
          </p:cNvSpPr>
          <p:nvPr>
            <p:ph type="pic" idx="2"/>
          </p:nvPr>
        </p:nvSpPr>
        <p:spPr>
          <a:xfrm>
            <a:off x="3886200" y="742950"/>
            <a:ext cx="4629300" cy="36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0"/>
          <p:cNvSpPr txBox="1">
            <a:spLocks noGrp="1"/>
          </p:cNvSpPr>
          <p:nvPr>
            <p:ph type="body" idx="1"/>
          </p:nvPr>
        </p:nvSpPr>
        <p:spPr>
          <a:xfrm>
            <a:off x="630936" y="1543050"/>
            <a:ext cx="2948700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marL="2743200" lvl="5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marL="3200400" lvl="6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marL="3657600" lvl="7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marL="4114800" lvl="8" indent="-228600" algn="l" rtl="0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7" name="Google Shape;87;p10"/>
          <p:cNvCxnSpPr/>
          <p:nvPr/>
        </p:nvCxnSpPr>
        <p:spPr>
          <a:xfrm>
            <a:off x="645450" y="1545772"/>
            <a:ext cx="2948700" cy="0"/>
          </a:xfrm>
          <a:prstGeom prst="straightConnector1">
            <a:avLst/>
          </a:prstGeom>
          <a:noFill/>
          <a:ln w="9525" cap="flat" cmpd="sng">
            <a:solidFill>
              <a:srgbClr val="3DACA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8" name="Google Shape;8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0471" y="416256"/>
            <a:ext cx="600075" cy="33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33845" y="27432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ADA7"/>
              </a:buClr>
              <a:buSzPts val="3300"/>
              <a:buFont typeface="Quattrocento Sans"/>
              <a:buNone/>
              <a:defRPr sz="3300" b="0" i="0" u="none" strike="noStrike" cap="none">
                <a:solidFill>
                  <a:srgbClr val="3EADA7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33845" y="1371600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⚫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⚫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⚫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46314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vzNuw5VjBU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>
            <a:spLocks noGrp="1"/>
          </p:cNvSpPr>
          <p:nvPr>
            <p:ph type="subTitle" idx="1"/>
          </p:nvPr>
        </p:nvSpPr>
        <p:spPr>
          <a:xfrm>
            <a:off x="4114800" y="2430433"/>
            <a:ext cx="4343400" cy="15321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6" name="Google Shape;176;p20"/>
          <p:cNvSpPr txBox="1">
            <a:spLocks noGrp="1"/>
          </p:cNvSpPr>
          <p:nvPr>
            <p:ph type="ctrTitle"/>
          </p:nvPr>
        </p:nvSpPr>
        <p:spPr>
          <a:xfrm>
            <a:off x="628650" y="797750"/>
            <a:ext cx="8458200" cy="1406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Georgia"/>
                <a:ea typeface="Georgia"/>
                <a:cs typeface="Georgia"/>
                <a:sym typeface="Georgia"/>
              </a:rPr>
              <a:t>Intelligence: An Introduction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body" idx="1"/>
          </p:nvPr>
        </p:nvSpPr>
        <p:spPr>
          <a:xfrm>
            <a:off x="177675" y="982575"/>
            <a:ext cx="87057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Input Interface -&gt; Perception: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Allows the user or the system to input data into the intelligent system. 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Various forms such as voice commands, text input, sensor data, or images.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Knowledge Base: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Stores the knowledge or information required for the system to make intelligent decisions. 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The knowledge can be represented in various forms such as rules, facts, or statistical models.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Inference Engine: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Uses the knowledge base to reason and make decisions based on the input data. 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It applies various techniques such as deduction, induction, or abduction to draw conclusions from the available information.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Output Interface -&gt; Execution: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Presents the results or decisions of the system to the user or another system. 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Various forms such as text output, visualizations, or actions performed by the system.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0" name="Google Shape;220;p27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Components of an Intelligent System</a:t>
            </a:r>
            <a:endParaRPr sz="3600" b="1" dirty="0"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629752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 txBox="1">
            <a:spLocks noGrp="1"/>
          </p:cNvSpPr>
          <p:nvPr>
            <p:ph type="body" idx="1"/>
          </p:nvPr>
        </p:nvSpPr>
        <p:spPr>
          <a:xfrm>
            <a:off x="177675" y="982575"/>
            <a:ext cx="87057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Input Interface: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Voice commands [Hey Siri!]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Knowledge Base: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User's calendar, contacts, and preferences, as well as general knowledge about the world such as weather forecasts, news headlines, or restaurant reviews.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Inference Engine: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Applies various techniques such as natural language processing, machine learning, and rules-based reasoning to understand the user's input and provide appropriate responses.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For example, if the user asks "What's the weather like today?" 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1371600" marR="0" lvl="2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roman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the system might use speech recognition to transcribe the question, 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1371600" marR="0" lvl="2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roman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parse the text to extract the relevant keywords ("weather", "today"), and 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1371600" marR="0" lvl="2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roman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query a weather service to retrieve the forecast for the user's location.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Output Interface: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Speech 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"The forecast for today is sunny with a high of 28 degrees"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6" name="Google Shape;226;p28"/>
          <p:cNvSpPr txBox="1"/>
          <p:nvPr/>
        </p:nvSpPr>
        <p:spPr>
          <a:xfrm>
            <a:off x="177675" y="232675"/>
            <a:ext cx="8365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IS Components: Virtual Assistant</a:t>
            </a:r>
            <a:endParaRPr sz="3000" b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Components of an Intelligent System</a:t>
            </a: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" name="Google Shape;182;p21">
            <a:extLst>
              <a:ext uri="{FF2B5EF4-FFF2-40B4-BE49-F238E27FC236}">
                <a16:creationId xmlns:a16="http://schemas.microsoft.com/office/drawing/2014/main" id="{070E4B8A-ACC0-9065-7243-A71C5454890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0025" y="1166150"/>
            <a:ext cx="5763950" cy="3572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3594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>
            <a:spLocks noGrp="1"/>
          </p:cNvSpPr>
          <p:nvPr>
            <p:ph type="body" idx="1"/>
          </p:nvPr>
        </p:nvSpPr>
        <p:spPr>
          <a:xfrm>
            <a:off x="633848" y="883475"/>
            <a:ext cx="39222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1997 – Deep Blue defeats world chess champion Garry Kasparov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2" name="Google Shape;232;p29"/>
          <p:cNvSpPr txBox="1"/>
          <p:nvPr/>
        </p:nvSpPr>
        <p:spPr>
          <a:xfrm>
            <a:off x="633848" y="129325"/>
            <a:ext cx="78867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Most Amazing Milestones So Far</a:t>
            </a:r>
            <a:endParaRPr sz="30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865" y="1476675"/>
            <a:ext cx="3828184" cy="359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9"/>
          <p:cNvSpPr txBox="1"/>
          <p:nvPr/>
        </p:nvSpPr>
        <p:spPr>
          <a:xfrm>
            <a:off x="8887300" y="966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9"/>
          <p:cNvSpPr txBox="1">
            <a:spLocks noGrp="1"/>
          </p:cNvSpPr>
          <p:nvPr>
            <p:ph type="body" idx="1"/>
          </p:nvPr>
        </p:nvSpPr>
        <p:spPr>
          <a:xfrm>
            <a:off x="4794773" y="883475"/>
            <a:ext cx="39222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2005 – The DARPA Grand Challenge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A $2 million prized race for autonomous vehicles across 100+ kms off-road terrain in the desert.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36" name="Google Shape;23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4775" y="2074941"/>
            <a:ext cx="3922201" cy="271391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9"/>
          <p:cNvSpPr txBox="1"/>
          <p:nvPr/>
        </p:nvSpPr>
        <p:spPr>
          <a:xfrm>
            <a:off x="4794900" y="4740525"/>
            <a:ext cx="3922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A2A2A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Stanford Racing Team's leader Sebastian Thrun</a:t>
            </a:r>
            <a:endParaRPr sz="13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>
            <a:spLocks noGrp="1"/>
          </p:cNvSpPr>
          <p:nvPr>
            <p:ph type="body" idx="1"/>
          </p:nvPr>
        </p:nvSpPr>
        <p:spPr>
          <a:xfrm>
            <a:off x="633848" y="883475"/>
            <a:ext cx="39222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2011 – IBM Watson’s Jeopardy! Victory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The final tally was $77,147 to Mr. Jennings’s $24,000 and Mr. Rutter’s $21,600.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3" name="Google Shape;243;p30"/>
          <p:cNvSpPr txBox="1"/>
          <p:nvPr/>
        </p:nvSpPr>
        <p:spPr>
          <a:xfrm>
            <a:off x="680875" y="242325"/>
            <a:ext cx="78867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Most Amazing Milestones So Far</a:t>
            </a:r>
            <a:endParaRPr sz="30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4" name="Google Shape;244;p30"/>
          <p:cNvSpPr txBox="1"/>
          <p:nvPr/>
        </p:nvSpPr>
        <p:spPr>
          <a:xfrm>
            <a:off x="8887300" y="966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0"/>
          <p:cNvSpPr txBox="1">
            <a:spLocks noGrp="1"/>
          </p:cNvSpPr>
          <p:nvPr>
            <p:ph type="body" idx="1"/>
          </p:nvPr>
        </p:nvSpPr>
        <p:spPr>
          <a:xfrm>
            <a:off x="4794773" y="883475"/>
            <a:ext cx="39222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2015 – Machines “see” better than humans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Largescale image recognition contest for classifying 50,000 high-resolution color images into 1,000 categories.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The model is considered to have classified a given image correctly if the target label is one of the model’s top 5 predictions. 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46" name="Google Shape;24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121" y="2180646"/>
            <a:ext cx="4387625" cy="284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0"/>
          <p:cNvPicPr preferRelativeResize="0"/>
          <p:nvPr/>
        </p:nvPicPr>
        <p:blipFill rotWithShape="1">
          <a:blip r:embed="rId4">
            <a:alphaModFix/>
          </a:blip>
          <a:srcRect t="7490" b="-7490"/>
          <a:stretch/>
        </p:blipFill>
        <p:spPr>
          <a:xfrm>
            <a:off x="4978650" y="3419044"/>
            <a:ext cx="4064075" cy="1611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1"/>
          <p:cNvSpPr txBox="1">
            <a:spLocks noGrp="1"/>
          </p:cNvSpPr>
          <p:nvPr>
            <p:ph type="body" idx="1"/>
          </p:nvPr>
        </p:nvSpPr>
        <p:spPr>
          <a:xfrm>
            <a:off x="633852" y="883475"/>
            <a:ext cx="78867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2016 – AlphaGo created by Deep Mind (now a Google subsidiary) defeated world Go champion Lee Sedol over five matches. 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There are over 100,000 possible opening moves in Go, compared to 400 in Chess,  make the brute force approach impractical.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3" name="Google Shape;253;p31"/>
          <p:cNvSpPr txBox="1"/>
          <p:nvPr/>
        </p:nvSpPr>
        <p:spPr>
          <a:xfrm>
            <a:off x="680875" y="242325"/>
            <a:ext cx="78867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Most Amazing Milestones So Far</a:t>
            </a:r>
            <a:endParaRPr sz="30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4" name="Google Shape;254;p31"/>
          <p:cNvSpPr txBox="1"/>
          <p:nvPr/>
        </p:nvSpPr>
        <p:spPr>
          <a:xfrm>
            <a:off x="8887300" y="966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5" name="Google Shape;25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9900" y="2137925"/>
            <a:ext cx="4908649" cy="294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>
            <a:spLocks noGrp="1"/>
          </p:cNvSpPr>
          <p:nvPr>
            <p:ph type="body" idx="1"/>
          </p:nvPr>
        </p:nvSpPr>
        <p:spPr>
          <a:xfrm>
            <a:off x="337575" y="883475"/>
            <a:ext cx="8394900" cy="18171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2020 – </a:t>
            </a:r>
            <a:r>
              <a:rPr lang="en" sz="1600" dirty="0" err="1">
                <a:latin typeface="Georgia"/>
                <a:ea typeface="Georgia"/>
                <a:cs typeface="Georgia"/>
                <a:sym typeface="Georgia"/>
              </a:rPr>
              <a:t>OpenAI</a:t>
            </a: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 created third iteration of the GPT (Generative Pre-trained Transformer) series of language models. 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Ability to understand and generate human-like language, making them useful for a wide range of applications such as language translation, content creation, and customer service. 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30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Advanced natural language processing techniques, deep learning, and massive amounts of training data to continuously improve their language skills.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1" name="Google Shape;261;p32"/>
          <p:cNvSpPr txBox="1"/>
          <p:nvPr/>
        </p:nvSpPr>
        <p:spPr>
          <a:xfrm>
            <a:off x="680875" y="242325"/>
            <a:ext cx="78867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Most Amazing Milestones So Far</a:t>
            </a:r>
            <a:endParaRPr sz="3000" b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2" name="Google Shape;262;p32"/>
          <p:cNvSpPr txBox="1"/>
          <p:nvPr/>
        </p:nvSpPr>
        <p:spPr>
          <a:xfrm>
            <a:off x="8887300" y="966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3" name="Google Shape;26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601" y="2473350"/>
            <a:ext cx="4467249" cy="26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7525" y="964925"/>
            <a:ext cx="5868951" cy="3990874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3"/>
          <p:cNvSpPr txBox="1">
            <a:spLocks noGrp="1"/>
          </p:cNvSpPr>
          <p:nvPr>
            <p:ph type="body" idx="1"/>
          </p:nvPr>
        </p:nvSpPr>
        <p:spPr>
          <a:xfrm>
            <a:off x="328700" y="3935625"/>
            <a:ext cx="8403600" cy="941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Is Turing Test the right goal?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“Aeronautical engineering texts do not define the goal of their field as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making ‘machines that fly so exactly like pigeons that they can fool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even other pigeons.’” [Russell and Norvig]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0" name="Google Shape;270;p33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Turing Test</a:t>
            </a: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>
            <a:spLocks noGrp="1"/>
          </p:cNvSpPr>
          <p:nvPr>
            <p:ph type="body" idx="1"/>
          </p:nvPr>
        </p:nvSpPr>
        <p:spPr>
          <a:xfrm>
            <a:off x="328675" y="959675"/>
            <a:ext cx="84036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Efficiency: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IS can process vast amounts of data and information quickly and accurately, reducing the time and effort required for complex tasks.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They can automate repetitive and mundane tasks, freeing up human workers to focus on more creative and strategic tasks.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They can also work 24/7 without breaks or rest, providing continuous and uninterrupted service.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 customer service chatbot that can handle multiple inquiries simultaneously without waiting times, reducing the need for humans.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Accuracy: 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IS can perform tasks with a high degree of precision and accuracy, reducing errors and improving overall quality.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They can also analyze data and information more objectively and consistently than humans, who may be subject to biases or variations.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 fraud detection system that can analyze transaction data and detect anomalies or suspicious patterns, reducing the risk of financial losses.</a:t>
            </a:r>
            <a:endParaRPr b="1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6" name="Google Shape;276;p34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Advantages of IS</a:t>
            </a: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>
            <a:spLocks noGrp="1"/>
          </p:cNvSpPr>
          <p:nvPr>
            <p:ph type="body" idx="1"/>
          </p:nvPr>
        </p:nvSpPr>
        <p:spPr>
          <a:xfrm>
            <a:off x="328675" y="959675"/>
            <a:ext cx="84036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 startAt="3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Cost-effectiveness: 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IS can often perform tasks at a lower cost than human workers, especially for tasks that are repetitive or require specialized knowledge or skills.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They can also reduce the need for physical space and infrastructure, as well as lower the risk of human error and associated costs.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They can also help organizations make better decisions by providing accurate and timely insights, which can lead to cost savings or revenue growth.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 supply chain optimization system that can analyze logistics data and suggest optimal routes and schedules, reducing transportation costs and improving delivery times.</a:t>
            </a:r>
            <a:endParaRPr b="1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2" name="Google Shape;282;p35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Advantages of IS</a:t>
            </a: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>
            <a:spLocks noGrp="1"/>
          </p:cNvSpPr>
          <p:nvPr>
            <p:ph type="body" idx="1"/>
          </p:nvPr>
        </p:nvSpPr>
        <p:spPr>
          <a:xfrm>
            <a:off x="633850" y="1035875"/>
            <a:ext cx="80718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●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The concept of intelligence has been the subject of much debate and research over the years, and different theories have emerged to explain its nature and measurement.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●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Intelligence can be defined as the </a:t>
            </a:r>
            <a:r>
              <a:rPr lang="en" i="1" dirty="0">
                <a:latin typeface="Georgia"/>
                <a:ea typeface="Georgia"/>
                <a:cs typeface="Georgia"/>
                <a:sym typeface="Georgia"/>
              </a:rPr>
              <a:t>ability to learn, understand, reason, adapt, and solve problems.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●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It encompasses a wide range of cognitive abilities, including perception, memory, attention, language, creativity, and reasoning. 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●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Intelligence is not limited to any specific domain or task but is a general mental ability that allows individuals to function effectively in a variety of contexts.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2" name="Google Shape;182;p21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What is Intelligence ?</a:t>
            </a: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15840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"/>
          <p:cNvSpPr txBox="1">
            <a:spLocks noGrp="1"/>
          </p:cNvSpPr>
          <p:nvPr>
            <p:ph type="body" idx="1"/>
          </p:nvPr>
        </p:nvSpPr>
        <p:spPr>
          <a:xfrm>
            <a:off x="53300" y="959675"/>
            <a:ext cx="90522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Job displacement: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AI may automate many jobs, leading to unemployment or underemployment.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Self-driving vehicles may lead to job displacement for human drivers, such as taxi and truck drivers.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Bias and discrimination: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AI may perpetuate or amplify biases in society, leading to unfair treatment of certain groups.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Facial recognition systems have been shown to have higher error rates for people with darker skin tones, leading to potential bias and discrimination.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Privacy and security: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AI may collect, use, or misuse personal data, putting individuals and organizations at risk.	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Social media companies may use AI to collect and analyze user data for targeted advertising, raising concerns about privacy and data protection.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8" name="Google Shape;288;p36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Worries about AI</a:t>
            </a:r>
            <a:endParaRPr sz="3000" b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"/>
          <p:cNvSpPr txBox="1">
            <a:spLocks noGrp="1"/>
          </p:cNvSpPr>
          <p:nvPr>
            <p:ph type="body" idx="1"/>
          </p:nvPr>
        </p:nvSpPr>
        <p:spPr>
          <a:xfrm>
            <a:off x="53300" y="959675"/>
            <a:ext cx="90522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 startAt="4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Autonomy and control: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AI may make decisions or take actions without human oversight or intervention, raising concerns about accountability and responsibility.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Autonomous weapons systems may make decisions to use lethal force without human intervention, raising concerns about accountability.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 startAt="4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Misuse and abuse: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AI may be used for malicious purposes, such as cyber attacks, surveillance, or warfare.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just" rtl="0"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Deepfake technology can be used to create convincing fake videos or images, raising concerns about the potential for misuse and abuse.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 startAt="4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Human-AI interaction: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AI may change the way humans interact with each other and with technology, raising questions about social norms, ethics, and values.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Chatbots and virtual assistants may change the way we communicate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4" name="Google Shape;294;p37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Worries about AI </a:t>
            </a: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8"/>
          <p:cNvSpPr txBox="1">
            <a:spLocks noGrp="1"/>
          </p:cNvSpPr>
          <p:nvPr>
            <p:ph type="body" idx="1"/>
          </p:nvPr>
        </p:nvSpPr>
        <p:spPr>
          <a:xfrm>
            <a:off x="399750" y="959675"/>
            <a:ext cx="83238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 startAt="7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Dependence and addiction: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AI may become so integral to our lives that we become dependent or addicted to it, leading to negative consequences for mental and physical health.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Social media algorithms may be designed to keep users engaged and addicted to the platform, leading to potential negative impacts on mental health and well-being.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 startAt="7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Regulation and governance: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AI may require new laws, regulations, and ethical frameworks to ensure its safe and responsible development and use.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Governments and regulatory bodies may need to develop new regulations and ethical guidelines to ensure that AI is developed and used in a safe and responsible manner.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0" name="Google Shape;300;p38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Worries about AI</a:t>
            </a: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5187" y="1020025"/>
            <a:ext cx="4033625" cy="403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0"/>
          <p:cNvSpPr txBox="1">
            <a:spLocks noGrp="1"/>
          </p:cNvSpPr>
          <p:nvPr>
            <p:ph type="body" idx="1"/>
          </p:nvPr>
        </p:nvSpPr>
        <p:spPr>
          <a:xfrm>
            <a:off x="399750" y="959675"/>
            <a:ext cx="83238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Theory of multiple intelligences: https://www.niu.edu/citl/resources/guides/instructional-guide/gardners-theory-of-multiple-intelligences.shtml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https://www.technologyreview.com/2023/12/19/1084505/generative-ai-artificial-intelligence-bias-jobs-copyright-misinformation/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1" name="Google Shape;311;p40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References and Suggested Readings</a:t>
            </a: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>
            <a:spLocks noGrp="1"/>
          </p:cNvSpPr>
          <p:nvPr>
            <p:ph type="body" idx="1"/>
          </p:nvPr>
        </p:nvSpPr>
        <p:spPr>
          <a:xfrm>
            <a:off x="346450" y="949515"/>
            <a:ext cx="85725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●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Emotional intelligence: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Ability to recognize and understand one's own emotions and the emotions of others, and to use this information to guide thinking and behavior, e.g.,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○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Empathy: ability to understand and share the feelings of others, and to respond in a way that shows care and respect.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Social Intelligence: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Ability to understand and navigate social situations, and to use this knowledge to build and maintain positive relationships with others, e.g.,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○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Persuasion and influence: ability to persuade and influence others through effective communication and interpersonal skills.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Logical-mathematical intelligence: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Ability to reason logically and abstractly, and to use mathematical and scientific concepts to solve problems, e.g.,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○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Scientific thinking: ability to use the scientific method to gather and analyze data, and to draw valid conclusions based on evidence.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8" name="Google Shape;188;p22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Types of Intelligence </a:t>
            </a: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>
            <a:spLocks noGrp="1"/>
          </p:cNvSpPr>
          <p:nvPr>
            <p:ph type="body" idx="1"/>
          </p:nvPr>
        </p:nvSpPr>
        <p:spPr>
          <a:xfrm>
            <a:off x="337575" y="883475"/>
            <a:ext cx="86169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●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Definition: 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○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Field of CS that focuses on creating machines that can perform tasks that would typically require human-level intelligence to complete.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●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Examples of tasks that AI can perform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○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Visual perception, speech recognition, decision-making, and language translation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●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How AI works: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○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Developing algorithms and computer programs that can learn and improve their performance over time through the use of large amounts of data and feedback mechanisms.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●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Potential impact of AI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○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Revolutionizing industries and transforming the way we live and work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●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Future of AI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○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Rapidly growing field with new advancements and applications emerging all the time.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4" name="Google Shape;194;p23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What is Artificial Intelligence ?</a:t>
            </a:r>
            <a:endParaRPr sz="30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>
            <a:spLocks noGrp="1"/>
          </p:cNvSpPr>
          <p:nvPr>
            <p:ph type="body" idx="1"/>
          </p:nvPr>
        </p:nvSpPr>
        <p:spPr>
          <a:xfrm>
            <a:off x="633850" y="959675"/>
            <a:ext cx="80274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Char char="●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Discipline that systematizes and automates intellectual tasks to create machines that: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0" name="Google Shape;200;p24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What is Artificial Intelligence ?</a:t>
            </a:r>
            <a:endParaRPr sz="30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201" name="Google Shape;201;p24"/>
          <p:cNvGraphicFramePr/>
          <p:nvPr/>
        </p:nvGraphicFramePr>
        <p:xfrm>
          <a:off x="1347138" y="2613100"/>
          <a:ext cx="6600825" cy="1371600"/>
        </p:xfrm>
        <a:graphic>
          <a:graphicData uri="http://schemas.openxmlformats.org/drawingml/2006/table">
            <a:tbl>
              <a:tblPr>
                <a:noFill/>
                <a:tableStyleId>{9F72CA20-8E68-459B-AB09-453D3F2B471B}</a:tableStyleId>
              </a:tblPr>
              <a:tblGrid>
                <a:gridCol w="3286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dirty="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Act like humans</a:t>
                      </a:r>
                      <a:endParaRPr sz="2100" dirty="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Act rationally</a:t>
                      </a:r>
                      <a:endParaRPr sz="21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dirty="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Think like humans</a:t>
                      </a:r>
                      <a:endParaRPr sz="2100" dirty="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dirty="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Think rationally</a:t>
                      </a:r>
                      <a:endParaRPr sz="2100" dirty="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40458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>
            <a:spLocks noGrp="1"/>
          </p:cNvSpPr>
          <p:nvPr>
            <p:ph type="body" idx="1"/>
          </p:nvPr>
        </p:nvSpPr>
        <p:spPr>
          <a:xfrm>
            <a:off x="633852" y="883475"/>
            <a:ext cx="78867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How artificial intelligence will change your world in 2019, for better or worse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7" name="Google Shape;207;p25"/>
          <p:cNvSpPr txBox="1"/>
          <p:nvPr/>
        </p:nvSpPr>
        <p:spPr>
          <a:xfrm>
            <a:off x="751995" y="-336795"/>
            <a:ext cx="78867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Movie Time</a:t>
            </a:r>
            <a:endParaRPr sz="30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8887300" y="966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>
            <a:spLocks noGrp="1"/>
          </p:cNvSpPr>
          <p:nvPr>
            <p:ph type="body" idx="1"/>
          </p:nvPr>
        </p:nvSpPr>
        <p:spPr>
          <a:xfrm>
            <a:off x="426400" y="982575"/>
            <a:ext cx="82971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Learning: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Ability to improve performance based on experience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 machine learning algorithm that improves its accuracy over time as it processes more data.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Adaptability: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Ability to adjust to new situations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An autonomous vehicle that can adjust its driving behavior based on changing road and weather conditions.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Reasoning: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Ability to make decisions based on available information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An expert system that suggests a treatment plan based on a patient's symptoms.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Creativity: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Ability to generate new and innovative ideas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 natural language generation system that can write creative and engaging stories.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Characteristics of Intelligent Systems</a:t>
            </a: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>
            <a:spLocks noGrp="1"/>
          </p:cNvSpPr>
          <p:nvPr>
            <p:ph type="body" idx="1"/>
          </p:nvPr>
        </p:nvSpPr>
        <p:spPr>
          <a:xfrm>
            <a:off x="426400" y="982575"/>
            <a:ext cx="8297100" cy="3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Learning: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Ability to improve performance based on experience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 machine learning algorithm that improves its accuracy over time as it processes more data.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Adaptability: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Ability to adjust to new situations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An autonomous vehicle that can adjust its driving behavior based on changing road and weather conditions.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Reasoning: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Ability to make decisions based on available information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An expert system that suggests a treatment plan based on a patient's symptoms.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 b="1" dirty="0">
                <a:latin typeface="Georgia"/>
                <a:ea typeface="Georgia"/>
                <a:cs typeface="Georgia"/>
                <a:sym typeface="Georgia"/>
              </a:rPr>
              <a:t>Creativity: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Ability to generate new and innovative ideas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175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lphaLcPeriod"/>
            </a:pP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Example: A natural language generation system that can write creative and engaging stories.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Characteristics of Intelligent Systems</a:t>
            </a:r>
            <a:endParaRPr sz="3600" b="1"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68573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/>
        </p:nvSpPr>
        <p:spPr>
          <a:xfrm>
            <a:off x="656125" y="232675"/>
            <a:ext cx="788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Components of an Intelligent System</a:t>
            </a:r>
            <a:endParaRPr lang="en-IN" sz="3600" b="1" dirty="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91DAD0D-C54F-2BF1-56F5-5767A318B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650" y="1065475"/>
            <a:ext cx="6029650" cy="390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1902</TotalTime>
  <Words>1917</Words>
  <Application>Microsoft Macintosh PowerPoint</Application>
  <PresentationFormat>On-screen Show (16:9)</PresentationFormat>
  <Paragraphs>135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Calibri</vt:lpstr>
      <vt:lpstr>Noto Sans Symbols</vt:lpstr>
      <vt:lpstr>Quattrocento Sans</vt:lpstr>
      <vt:lpstr>Arial</vt:lpstr>
      <vt:lpstr>Georgia</vt:lpstr>
      <vt:lpstr>Office Theme</vt:lpstr>
      <vt:lpstr>Intelligence: An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Intelligence: An Introduction</dc:title>
  <cp:lastModifiedBy>Jainendra Shukla</cp:lastModifiedBy>
  <cp:revision>32</cp:revision>
  <dcterms:modified xsi:type="dcterms:W3CDTF">2024-01-17T04:41:25Z</dcterms:modified>
</cp:coreProperties>
</file>